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82" r:id="rId2"/>
    <p:sldId id="256" r:id="rId3"/>
    <p:sldId id="257" r:id="rId4"/>
    <p:sldId id="258" r:id="rId5"/>
    <p:sldId id="259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74" r:id="rId14"/>
    <p:sldId id="281" r:id="rId15"/>
    <p:sldId id="276" r:id="rId16"/>
  </p:sldIdLst>
  <p:sldSz cx="24387175" cy="13716000"/>
  <p:notesSz cx="13716000" cy="24387175"/>
  <p:embeddedFontLst>
    <p:embeddedFont>
      <p:font typeface="Bradley Hand ITC" panose="03070402050302030203" pitchFamily="66" charset="0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Quantico" panose="020B060402020202020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h9ytAzULPtxofpBvRozBQAPCT9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76" autoAdjust="0"/>
  </p:normalViewPr>
  <p:slideViewPr>
    <p:cSldViewPr snapToGrid="0">
      <p:cViewPr varScale="1">
        <p:scale>
          <a:sx n="33" d="100"/>
          <a:sy n="33" d="100"/>
        </p:scale>
        <p:origin x="12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4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670baffb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670baffbb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4" name="Google Shape;14;g2670baffbb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70baffb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670baffbb0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670baffbb0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70baffbb0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2670baffbb0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2670baffbb0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670baffbb0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670baffbb0_0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g2670baffbb0_0_4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70baffbb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670baffbb0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2670baffbb0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5236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670baffbb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g2670baffbb0_0_5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2670baffbb0_0_5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670baffbb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g2670baffbb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g2670baffbb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670baffbb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g2670baffbb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2670baffbb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70baffbb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2670baffbb0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g2670baffbb0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70baffbb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2670baffbb0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g2670baffbb0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70baffbb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670baffbb0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2670baffbb0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70baffbb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670baffbb0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2670baffbb0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81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70baffbb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670baffbb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670baffbb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70baffbb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670baffbb0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2670baffbb0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file:///C:\Users\gokul\Documents\gokulakrishnan.k13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g2670baffbb0_0_565" descr=" 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71418"/>
            <a:ext cx="24387048" cy="13787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6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9;g2670baffbb0_0_136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7" y="10795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AF572-7E28-0104-E44A-51AA24771967}"/>
              </a:ext>
            </a:extLst>
          </p:cNvPr>
          <p:cNvSpPr txBox="1"/>
          <p:nvPr/>
        </p:nvSpPr>
        <p:spPr>
          <a:xfrm>
            <a:off x="1333500" y="1389162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b="1" i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GRADIO</a:t>
            </a:r>
            <a:endParaRPr lang="en-IN" sz="5000" u="sng" dirty="0">
              <a:solidFill>
                <a:schemeClr val="bg1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0FB9605D-2699-C3B9-1C64-B632FE7ADCE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11312" y="2250936"/>
            <a:ext cx="21164550" cy="359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 open-source Python toolkit simplifying the creation of user interfaces for NLP and machine learning models.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 web interface for interactive model deployment without complex frontend development. 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7D4B645-84F1-16AD-BD16-4B642520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246" y="6527054"/>
            <a:ext cx="14696630" cy="649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5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 of </a:t>
            </a:r>
            <a:r>
              <a:rPr lang="en-IN" sz="5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IN" sz="5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5400" b="1" i="1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4588" marR="0" lvl="0" indent="-609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Versatile User Interfaces</a:t>
            </a:r>
          </a:p>
          <a:p>
            <a:pPr marL="2414588" marR="0" lvl="0" indent="-609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Integration</a:t>
            </a:r>
          </a:p>
          <a:p>
            <a:pPr marL="2414588" marR="0" lvl="0" indent="-609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for Multiple Model Types</a:t>
            </a:r>
          </a:p>
          <a:p>
            <a:pPr marL="2414588" marR="0" lvl="0" indent="-609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670baffbb0_0_171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70baffbb0_0_171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670baffbb0_0_171"/>
          <p:cNvSpPr/>
          <p:nvPr/>
        </p:nvSpPr>
        <p:spPr>
          <a:xfrm>
            <a:off x="1778222" y="2286000"/>
            <a:ext cx="20843400" cy="10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g2670baffbb0_0_17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93611" y="3048000"/>
            <a:ext cx="1016127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F07C05-A737-E829-C130-6BC635D04F80}"/>
              </a:ext>
            </a:extLst>
          </p:cNvPr>
          <p:cNvSpPr txBox="1"/>
          <p:nvPr/>
        </p:nvSpPr>
        <p:spPr>
          <a:xfrm>
            <a:off x="3772124" y="3465649"/>
            <a:ext cx="17259077" cy="616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4000" b="1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Benefits of </a:t>
            </a:r>
            <a:r>
              <a:rPr lang="en-IN" sz="4000" b="1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IN" sz="4000" b="1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Utilization</a:t>
            </a:r>
            <a:endParaRPr lang="en-IN" sz="4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SzPts val="1000"/>
              <a:buFont typeface="Wingdings" panose="05000000000000000000" pitchFamily="2" charset="2"/>
              <a:buChar char=""/>
              <a:tabLst>
                <a:tab pos="-180340" algn="l"/>
              </a:tabLst>
            </a:pPr>
            <a: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Ease of utilize</a:t>
            </a:r>
            <a:b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SzPts val="1000"/>
              <a:buFont typeface="Wingdings" panose="05000000000000000000" pitchFamily="2" charset="2"/>
              <a:buChar char=""/>
              <a:tabLst>
                <a:tab pos="-180340" algn="l"/>
              </a:tabLst>
            </a:pPr>
            <a: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Flexible Deployment</a:t>
            </a:r>
            <a:endParaRPr lang="en-IN" sz="4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"/>
              <a:tabLst>
                <a:tab pos="-180340" algn="l"/>
              </a:tabLst>
            </a:pPr>
            <a: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Community Support</a:t>
            </a:r>
            <a:endParaRPr lang="en-IN" sz="4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B71EA-598F-3213-94DE-3708BA4B5F80}"/>
              </a:ext>
            </a:extLst>
          </p:cNvPr>
          <p:cNvCxnSpPr>
            <a:cxnSpLocks/>
          </p:cNvCxnSpPr>
          <p:nvPr/>
        </p:nvCxnSpPr>
        <p:spPr>
          <a:xfrm>
            <a:off x="12401662" y="3676663"/>
            <a:ext cx="1" cy="616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2D84ED-474C-DF4E-1292-8177053D823A}"/>
              </a:ext>
            </a:extLst>
          </p:cNvPr>
          <p:cNvSpPr txBox="1"/>
          <p:nvPr/>
        </p:nvSpPr>
        <p:spPr>
          <a:xfrm>
            <a:off x="13653585" y="4481649"/>
            <a:ext cx="12379568" cy="3649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IN" sz="4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Limitations </a:t>
            </a:r>
            <a:r>
              <a:rPr lang="en-IN" sz="4000" b="1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4000" b="1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IN" sz="4000" b="1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Utilization</a:t>
            </a:r>
            <a:r>
              <a:rPr lang="en-IN" sz="4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Bef>
                <a:spcPts val="200"/>
              </a:spcBef>
              <a:buSzPts val="1000"/>
              <a:buFont typeface="Wingdings" panose="05000000000000000000" pitchFamily="2" charset="2"/>
              <a:buChar char=""/>
              <a:tabLst>
                <a:tab pos="540385" algn="l"/>
              </a:tabLst>
            </a:pPr>
            <a:r>
              <a:rPr lang="en-IN" sz="40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IN" sz="40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Bef>
                <a:spcPts val="200"/>
              </a:spcBef>
              <a:buSzPts val="1000"/>
              <a:buFont typeface="Wingdings" panose="05000000000000000000" pitchFamily="2" charset="2"/>
              <a:buChar char=""/>
              <a:tabLst>
                <a:tab pos="540385" algn="l"/>
              </a:tabLst>
            </a:pPr>
            <a:r>
              <a:rPr lang="en-IN" sz="40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IN" sz="40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6;g2670baffbb0_0_201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46F30-6C08-C9DE-9A78-29310DCA7230}"/>
              </a:ext>
            </a:extLst>
          </p:cNvPr>
          <p:cNvSpPr txBox="1"/>
          <p:nvPr/>
        </p:nvSpPr>
        <p:spPr>
          <a:xfrm>
            <a:off x="984738" y="1053589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Hugging Face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8B8FFCA-AB75-CB74-E1BC-7A87C80F5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908" y="747872"/>
            <a:ext cx="19928854" cy="359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Hugging Face is a company and open-source platform known for advancing NLP technologies.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Facilitates research, development, and deployment of state-of-the-art NLP applications.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DD43-DAE0-A791-D980-05443FA7FA12}"/>
              </a:ext>
            </a:extLst>
          </p:cNvPr>
          <p:cNvSpPr txBox="1"/>
          <p:nvPr/>
        </p:nvSpPr>
        <p:spPr>
          <a:xfrm>
            <a:off x="1172309" y="5829049"/>
            <a:ext cx="22180060" cy="708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Library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Hub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Tokenizers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 API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Fine-Tuning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Frameworks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1288A-581C-2155-E885-FF9E0973311E}"/>
              </a:ext>
            </a:extLst>
          </p:cNvPr>
          <p:cNvSpPr txBox="1"/>
          <p:nvPr/>
        </p:nvSpPr>
        <p:spPr>
          <a:xfrm>
            <a:off x="1031636" y="4973219"/>
            <a:ext cx="12192000" cy="1181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Offerings and Features:</a:t>
            </a:r>
            <a:endParaRPr lang="en-GB" sz="5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2670baffbb0_0_45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670baffbb0_0_453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0" name="Google Shape;490;g2670baffbb0_0_45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327400"/>
            <a:ext cx="24387048" cy="7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2670baffbb0_0_453"/>
          <p:cNvSpPr/>
          <p:nvPr/>
        </p:nvSpPr>
        <p:spPr>
          <a:xfrm>
            <a:off x="0" y="6299200"/>
            <a:ext cx="24387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2" name="Google Shape;492;g2670baffbb0_0_45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86500"/>
            <a:ext cx="2438704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670baffbb0_0_453"/>
          <p:cNvSpPr/>
          <p:nvPr/>
        </p:nvSpPr>
        <p:spPr>
          <a:xfrm>
            <a:off x="2248181" y="3327400"/>
            <a:ext cx="19890600" cy="7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4" name="Google Shape;494;g2670baffbb0_0_453"/>
          <p:cNvSpPr/>
          <p:nvPr/>
        </p:nvSpPr>
        <p:spPr>
          <a:xfrm>
            <a:off x="3721565" y="33274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5" name="Google Shape;495;g2670baffbb0_0_45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21565" y="332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670baffbb0_0_45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3178" y="3429000"/>
            <a:ext cx="1422578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670baffbb0_0_453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83660" y="3771900"/>
            <a:ext cx="333460" cy="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670baffbb0_0_453"/>
          <p:cNvSpPr/>
          <p:nvPr/>
        </p:nvSpPr>
        <p:spPr>
          <a:xfrm>
            <a:off x="8827603" y="33274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9" name="Google Shape;499;g2670baffbb0_0_45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27603" y="332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670baffbb0_0_453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65197" y="3877940"/>
            <a:ext cx="55061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670baffbb0_0_453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29216" y="3430587"/>
            <a:ext cx="1422578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670baffbb0_0_453"/>
          <p:cNvSpPr/>
          <p:nvPr/>
        </p:nvSpPr>
        <p:spPr>
          <a:xfrm>
            <a:off x="13933641" y="33274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3" name="Google Shape;503;g2670baffbb0_0_45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33641" y="332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670baffbb0_0_453" descr=" 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555994" y="4051300"/>
            <a:ext cx="381100" cy="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670baffbb0_0_453" descr=" 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035254" y="3581400"/>
            <a:ext cx="1422578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670baffbb0_0_453"/>
          <p:cNvSpPr/>
          <p:nvPr/>
        </p:nvSpPr>
        <p:spPr>
          <a:xfrm>
            <a:off x="19039680" y="33274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7" name="Google Shape;507;g2670baffbb0_0_45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39680" y="332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670baffbb0_0_453" descr=" 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217502" y="3505200"/>
            <a:ext cx="1270159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670baffbb0_0_453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39205" y="5257800"/>
            <a:ext cx="190524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670baffbb0_0_453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545243" y="5257800"/>
            <a:ext cx="190524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670baffbb0_0_453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651281" y="5257800"/>
            <a:ext cx="190524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670baffbb0_0_453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9757319" y="5257800"/>
            <a:ext cx="190524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670baffbb0_0_453"/>
          <p:cNvSpPr/>
          <p:nvPr/>
        </p:nvSpPr>
        <p:spPr>
          <a:xfrm>
            <a:off x="2248181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4" name="Google Shape;514;g2670baffbb0_0_453"/>
          <p:cNvSpPr/>
          <p:nvPr/>
        </p:nvSpPr>
        <p:spPr>
          <a:xfrm>
            <a:off x="2248181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6" name="Google Shape;516;g2670baffbb0_0_453"/>
          <p:cNvSpPr/>
          <p:nvPr/>
        </p:nvSpPr>
        <p:spPr>
          <a:xfrm>
            <a:off x="2180439" y="7805618"/>
            <a:ext cx="4708200" cy="2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lang="en-GB" sz="40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	</a:t>
            </a:r>
            <a:r>
              <a:rPr lang="en-GB" sz="40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log_mel_spectrogram</a:t>
            </a:r>
            <a:endParaRPr lang="en-GB" sz="4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17" name="Google Shape;517;g2670baffbb0_0_453"/>
          <p:cNvSpPr/>
          <p:nvPr/>
        </p:nvSpPr>
        <p:spPr>
          <a:xfrm>
            <a:off x="7354219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Google Shape;518;g2670baffbb0_0_453"/>
          <p:cNvSpPr/>
          <p:nvPr/>
        </p:nvSpPr>
        <p:spPr>
          <a:xfrm>
            <a:off x="7354219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g2670baffbb0_0_453"/>
          <p:cNvSpPr/>
          <p:nvPr/>
        </p:nvSpPr>
        <p:spPr>
          <a:xfrm>
            <a:off x="7286477" y="7852510"/>
            <a:ext cx="4708200" cy="2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r>
              <a:rPr lang="en-GB" sz="40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Transformers</a:t>
            </a:r>
            <a:endParaRPr lang="en-GB" sz="4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21" name="Google Shape;521;g2670baffbb0_0_453"/>
          <p:cNvSpPr/>
          <p:nvPr/>
        </p:nvSpPr>
        <p:spPr>
          <a:xfrm>
            <a:off x="12460257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Google Shape;522;g2670baffbb0_0_453"/>
          <p:cNvSpPr/>
          <p:nvPr/>
        </p:nvSpPr>
        <p:spPr>
          <a:xfrm>
            <a:off x="12460257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4" name="Google Shape;524;g2670baffbb0_0_453"/>
          <p:cNvSpPr/>
          <p:nvPr/>
        </p:nvSpPr>
        <p:spPr>
          <a:xfrm>
            <a:off x="12392516" y="7829059"/>
            <a:ext cx="4708200" cy="2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lang="en-GB" sz="40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Librosa</a:t>
            </a:r>
            <a:endParaRPr lang="en-GB" sz="4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25" name="Google Shape;525;g2670baffbb0_0_453"/>
          <p:cNvSpPr/>
          <p:nvPr/>
        </p:nvSpPr>
        <p:spPr>
          <a:xfrm>
            <a:off x="17566296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g2670baffbb0_0_453"/>
          <p:cNvSpPr/>
          <p:nvPr/>
        </p:nvSpPr>
        <p:spPr>
          <a:xfrm>
            <a:off x="17566296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Google Shape;528;g2670baffbb0_0_453"/>
          <p:cNvSpPr/>
          <p:nvPr/>
        </p:nvSpPr>
        <p:spPr>
          <a:xfrm>
            <a:off x="17498554" y="7852512"/>
            <a:ext cx="4708200" cy="2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lang="en-GB" sz="40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AutoModelForSeq2SeqLM</a:t>
            </a:r>
            <a:endParaRPr lang="en-GB" sz="4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29" name="Google Shape;529;g2670baffbb0_0_453"/>
          <p:cNvSpPr/>
          <p:nvPr/>
        </p:nvSpPr>
        <p:spPr>
          <a:xfrm>
            <a:off x="6054423" y="660400"/>
            <a:ext cx="12278100" cy="1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6D9FF"/>
              </a:buClr>
              <a:buSzPts val="8000"/>
              <a:buFont typeface="Quantico"/>
              <a:buNone/>
            </a:pPr>
            <a:r>
              <a:rPr lang="en-US" sz="8000" b="1" i="0" u="none" strike="noStrike" cap="none" dirty="0">
                <a:solidFill>
                  <a:srgbClr val="56D9FF"/>
                </a:solidFill>
                <a:latin typeface="Times New Roman" panose="02020603050405020304" pitchFamily="18" charset="0"/>
                <a:ea typeface="Quantico"/>
                <a:cs typeface="Times New Roman" panose="02020603050405020304" pitchFamily="18" charset="0"/>
                <a:sym typeface="Quantico"/>
              </a:rPr>
              <a:t>Other Key Components</a:t>
            </a:r>
            <a:endParaRPr lang="en-US" sz="8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9;g2670baffbb0_0_136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7" y="10795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AF572-7E28-0104-E44A-51AA24771967}"/>
              </a:ext>
            </a:extLst>
          </p:cNvPr>
          <p:cNvSpPr txBox="1"/>
          <p:nvPr/>
        </p:nvSpPr>
        <p:spPr>
          <a:xfrm>
            <a:off x="10116548" y="5026958"/>
            <a:ext cx="41540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Demo</a:t>
            </a:r>
            <a:endParaRPr lang="en-IN" sz="1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72;g2670baffbb0_0_53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75;g2670baffbb0_0_536" descr=" 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7697162" cy="123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3D3042-B5A5-15B0-F1D3-8ADA6BD6D978}"/>
              </a:ext>
            </a:extLst>
          </p:cNvPr>
          <p:cNvSpPr txBox="1"/>
          <p:nvPr/>
        </p:nvSpPr>
        <p:spPr>
          <a:xfrm>
            <a:off x="8534400" y="5750004"/>
            <a:ext cx="12192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FFFF"/>
              </a:buClr>
              <a:buSzPts val="3200"/>
            </a:pPr>
            <a:r>
              <a:rPr lang="en-GB" sz="13800" b="1" i="0" u="none" strike="noStrike" cap="none" spc="300" dirty="0">
                <a:solidFill>
                  <a:srgbClr val="FFFFFF"/>
                </a:solidFill>
                <a:latin typeface="Bradley Hand ITC" panose="03070402050302030203" pitchFamily="66" charset="0"/>
                <a:ea typeface="Poppins"/>
                <a:cs typeface="Times New Roman" panose="02020603050405020304" pitchFamily="18" charset="0"/>
                <a:sym typeface="Poppins"/>
              </a:rPr>
              <a:t>Thank You!!</a:t>
            </a:r>
            <a:endParaRPr lang="en-GB" sz="13800" b="1" i="0" u="none" strike="noStrike" cap="none" spc="300" dirty="0">
              <a:solidFill>
                <a:schemeClr val="dk1"/>
              </a:solidFill>
              <a:latin typeface="Bradley Hand ITC" panose="03070402050302030203" pitchFamily="66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A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670baffbb0_0_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363495" cy="134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2670baffbb0_0_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23553" y="0"/>
            <a:ext cx="6363495" cy="134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g2670baffbb0_0_0" descr=" 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9000"/>
                    </a14:imgEffect>
                    <a14:imgEffect>
                      <a14:brightnessContrast bright="-15000" contrast="-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6677184" y="0"/>
            <a:ext cx="5652206" cy="136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2670baffbb0_0_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DA316-63C6-C2B9-AB87-9DF1DAF9A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1747" y="1049578"/>
            <a:ext cx="7701893" cy="2129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C204F-179B-43F6-78E2-E4954E280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280" y="1049578"/>
            <a:ext cx="5962921" cy="2129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3F957-463E-6616-BB0B-C8769CFA2BD3}"/>
              </a:ext>
            </a:extLst>
          </p:cNvPr>
          <p:cNvSpPr txBox="1"/>
          <p:nvPr/>
        </p:nvSpPr>
        <p:spPr>
          <a:xfrm>
            <a:off x="1200909" y="3715463"/>
            <a:ext cx="21985356" cy="480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5400" b="1" kern="100" spc="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 ASSIGNMENT</a:t>
            </a:r>
            <a:endParaRPr lang="en-IN" sz="3200" kern="100" spc="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5400" b="1" i="1" u="sng" kern="100" spc="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 </a:t>
            </a:r>
            <a:endParaRPr lang="en-IN" sz="3200" i="1" kern="100" spc="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4400" b="1" kern="100" spc="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Building a Multilingual Speech Recognition Model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4400" b="1" kern="100" spc="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RAG Without Training</a:t>
            </a:r>
            <a:endParaRPr lang="en-IN" sz="3200" kern="100" spc="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76164-C57D-99CD-5CF6-49E888021134}"/>
              </a:ext>
            </a:extLst>
          </p:cNvPr>
          <p:cNvSpPr txBox="1"/>
          <p:nvPr/>
        </p:nvSpPr>
        <p:spPr>
          <a:xfrm>
            <a:off x="13128596" y="8951917"/>
            <a:ext cx="11955048" cy="470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IN" sz="32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by,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GOKULAKRISHNAN K</a:t>
            </a:r>
            <a:endParaRPr lang="en-IN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20MIS0256</a:t>
            </a:r>
            <a:endParaRPr lang="en-IN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M.Tech</a:t>
            </a:r>
            <a:r>
              <a:rPr lang="en-IN" sz="32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Integrated Software Engineering (5-year)</a:t>
            </a:r>
            <a:endParaRPr lang="en-IN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b="1" i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gokulakrishnan.k13@gmail.com</a:t>
            </a:r>
            <a:endParaRPr lang="en-IN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Ph: 8300399838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g2670baffbb0_0_12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8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2670baffbb0_0_1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668B5-B6D0-435A-2CCA-D3279D7A2B1B}"/>
              </a:ext>
            </a:extLst>
          </p:cNvPr>
          <p:cNvSpPr txBox="1"/>
          <p:nvPr/>
        </p:nvSpPr>
        <p:spPr>
          <a:xfrm>
            <a:off x="1848678" y="3686653"/>
            <a:ext cx="20971565" cy="4771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6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OBJECTIVE:</a:t>
            </a:r>
            <a:endParaRPr lang="en-IN" sz="5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4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build a multilingual speech recognition model without training, using a pre-trained multilingual speech recognition model, such as Multilingual Whisper, to enable RAG to perform tasks in multiple languages.</a:t>
            </a:r>
            <a:endParaRPr lang="en-IN" sz="4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70baffbb0_0_21"/>
          <p:cNvSpPr/>
          <p:nvPr/>
        </p:nvSpPr>
        <p:spPr>
          <a:xfrm>
            <a:off x="6216655" y="9893300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g2670baffbb0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6655" y="98933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670baffbb0_0_21"/>
          <p:cNvSpPr/>
          <p:nvPr/>
        </p:nvSpPr>
        <p:spPr>
          <a:xfrm>
            <a:off x="8045683" y="9912350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3;g2670baffbb0_0_21">
            <a:extLst>
              <a:ext uri="{FF2B5EF4-FFF2-40B4-BE49-F238E27FC236}">
                <a16:creationId xmlns:a16="http://schemas.microsoft.com/office/drawing/2014/main" id="{C8051863-DA84-247D-F53E-BA6B081F0FDB}"/>
              </a:ext>
            </a:extLst>
          </p:cNvPr>
          <p:cNvSpPr/>
          <p:nvPr/>
        </p:nvSpPr>
        <p:spPr>
          <a:xfrm>
            <a:off x="14288544" y="9870340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;g2670baffbb0_0_21">
            <a:extLst>
              <a:ext uri="{FF2B5EF4-FFF2-40B4-BE49-F238E27FC236}">
                <a16:creationId xmlns:a16="http://schemas.microsoft.com/office/drawing/2014/main" id="{7167704B-A82F-8A51-DB29-93699AE47ABD}"/>
              </a:ext>
            </a:extLst>
          </p:cNvPr>
          <p:cNvSpPr/>
          <p:nvPr/>
        </p:nvSpPr>
        <p:spPr>
          <a:xfrm>
            <a:off x="14599733" y="10143390"/>
            <a:ext cx="10035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9;g2670baffbb0_0_2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41;g2670baffbb0_0_21"/>
          <p:cNvSpPr/>
          <p:nvPr/>
        </p:nvSpPr>
        <p:spPr>
          <a:xfrm rot="16200000">
            <a:off x="-3681843" y="4845931"/>
            <a:ext cx="13677904" cy="40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6D9FF"/>
              </a:buClr>
              <a:buSzPts val="12800"/>
              <a:buFont typeface="Quantico"/>
              <a:buNone/>
            </a:pPr>
            <a:r>
              <a:rPr lang="en-US" sz="12800" b="1" i="0" u="none" strike="noStrike" cap="none" dirty="0">
                <a:solidFill>
                  <a:srgbClr val="56D9FF"/>
                </a:solidFill>
                <a:latin typeface="Quantico"/>
                <a:ea typeface="Quantico"/>
                <a:cs typeface="Quantico"/>
                <a:sym typeface="Quantico"/>
              </a:rPr>
              <a:t>Table of Contents</a:t>
            </a: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2;g2670baffbb0_0_21"/>
          <p:cNvSpPr/>
          <p:nvPr/>
        </p:nvSpPr>
        <p:spPr>
          <a:xfrm>
            <a:off x="6962243" y="331540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43;g2670baffbb0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2243" y="331540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44;g2670baffbb0_0_21"/>
          <p:cNvSpPr/>
          <p:nvPr/>
        </p:nvSpPr>
        <p:spPr>
          <a:xfrm>
            <a:off x="6962243" y="3315407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5;g2670baffbb0_0_21"/>
          <p:cNvSpPr/>
          <p:nvPr/>
        </p:nvSpPr>
        <p:spPr>
          <a:xfrm>
            <a:off x="7286133" y="3588457"/>
            <a:ext cx="978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01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46;g2670baffbb0_0_21"/>
          <p:cNvSpPr/>
          <p:nvPr/>
        </p:nvSpPr>
        <p:spPr>
          <a:xfrm>
            <a:off x="8791271" y="333445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7;g2670baffbb0_0_21"/>
          <p:cNvSpPr/>
          <p:nvPr/>
        </p:nvSpPr>
        <p:spPr>
          <a:xfrm>
            <a:off x="8811149" y="3553115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Multilingual Speech Recognition Model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48;g2670baffbb0_0_21"/>
          <p:cNvSpPr/>
          <p:nvPr/>
        </p:nvSpPr>
        <p:spPr>
          <a:xfrm>
            <a:off x="8791271" y="4312357"/>
            <a:ext cx="6067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49;g2670baffbb0_0_21"/>
          <p:cNvSpPr/>
          <p:nvPr/>
        </p:nvSpPr>
        <p:spPr>
          <a:xfrm>
            <a:off x="6962243" y="603320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50;g2670baffbb0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2243" y="603320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51;g2670baffbb0_0_21"/>
          <p:cNvSpPr/>
          <p:nvPr/>
        </p:nvSpPr>
        <p:spPr>
          <a:xfrm>
            <a:off x="6962243" y="6033207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2;g2670baffbb0_0_21"/>
          <p:cNvSpPr/>
          <p:nvPr/>
        </p:nvSpPr>
        <p:spPr>
          <a:xfrm>
            <a:off x="7267081" y="6306257"/>
            <a:ext cx="10161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02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53;g2670baffbb0_0_21"/>
          <p:cNvSpPr/>
          <p:nvPr/>
        </p:nvSpPr>
        <p:spPr>
          <a:xfrm>
            <a:off x="8791271" y="605225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4;g2670baffbb0_0_21"/>
          <p:cNvSpPr/>
          <p:nvPr/>
        </p:nvSpPr>
        <p:spPr>
          <a:xfrm>
            <a:off x="8892709" y="6529888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RAG Model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56;g2670baffbb0_0_21"/>
          <p:cNvSpPr/>
          <p:nvPr/>
        </p:nvSpPr>
        <p:spPr>
          <a:xfrm>
            <a:off x="6962243" y="875100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57;g2670baffbb0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2243" y="875100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58;g2670baffbb0_0_21"/>
          <p:cNvSpPr/>
          <p:nvPr/>
        </p:nvSpPr>
        <p:spPr>
          <a:xfrm>
            <a:off x="6962243" y="8751007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9;g2670baffbb0_0_21"/>
          <p:cNvSpPr/>
          <p:nvPr/>
        </p:nvSpPr>
        <p:spPr>
          <a:xfrm>
            <a:off x="7260730" y="9024057"/>
            <a:ext cx="10287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60;g2670baffbb0_0_21"/>
          <p:cNvSpPr/>
          <p:nvPr/>
        </p:nvSpPr>
        <p:spPr>
          <a:xfrm>
            <a:off x="8791271" y="877005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61;g2670baffbb0_0_21"/>
          <p:cNvSpPr/>
          <p:nvPr/>
        </p:nvSpPr>
        <p:spPr>
          <a:xfrm>
            <a:off x="8831332" y="9286797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Multilingual Whisper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65;g2670baffbb0_0_21"/>
          <p:cNvSpPr/>
          <p:nvPr/>
        </p:nvSpPr>
        <p:spPr>
          <a:xfrm>
            <a:off x="15034132" y="3418175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6;g2670baffbb0_0_21"/>
          <p:cNvSpPr/>
          <p:nvPr/>
        </p:nvSpPr>
        <p:spPr>
          <a:xfrm>
            <a:off x="15345321" y="3691225"/>
            <a:ext cx="10035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04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68;g2670baffbb0_0_21"/>
          <p:cNvSpPr/>
          <p:nvPr/>
        </p:nvSpPr>
        <p:spPr>
          <a:xfrm>
            <a:off x="16942672" y="3795030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Gradio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70;g2670baffbb0_0_21"/>
          <p:cNvSpPr/>
          <p:nvPr/>
        </p:nvSpPr>
        <p:spPr>
          <a:xfrm>
            <a:off x="6962243" y="5487107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71;g2670baffbb0_0_2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2243" y="5449007"/>
            <a:ext cx="9322965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72;g2670baffbb0_0_21"/>
          <p:cNvSpPr/>
          <p:nvPr/>
        </p:nvSpPr>
        <p:spPr>
          <a:xfrm>
            <a:off x="6962243" y="8204907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73;g2670baffbb0_0_2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2243" y="8166807"/>
            <a:ext cx="9322965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74;g2670baffbb0_0_21"/>
          <p:cNvSpPr/>
          <p:nvPr/>
        </p:nvSpPr>
        <p:spPr>
          <a:xfrm>
            <a:off x="6962243" y="10922707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42;g2670baffbb0_0_21">
            <a:extLst>
              <a:ext uri="{FF2B5EF4-FFF2-40B4-BE49-F238E27FC236}">
                <a16:creationId xmlns:a16="http://schemas.microsoft.com/office/drawing/2014/main" id="{FF871112-8325-6009-CEC9-2E81263A50F6}"/>
              </a:ext>
            </a:extLst>
          </p:cNvPr>
          <p:cNvSpPr/>
          <p:nvPr/>
        </p:nvSpPr>
        <p:spPr>
          <a:xfrm>
            <a:off x="15034132" y="329244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43;g2670baffbb0_0_21" descr=" ">
            <a:extLst>
              <a:ext uri="{FF2B5EF4-FFF2-40B4-BE49-F238E27FC236}">
                <a16:creationId xmlns:a16="http://schemas.microsoft.com/office/drawing/2014/main" id="{569CE40D-344E-1BE2-0676-3B2E86A8C3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4132" y="329244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44;g2670baffbb0_0_21">
            <a:extLst>
              <a:ext uri="{FF2B5EF4-FFF2-40B4-BE49-F238E27FC236}">
                <a16:creationId xmlns:a16="http://schemas.microsoft.com/office/drawing/2014/main" id="{8CF45637-6856-648A-AE84-7643B8031E7C}"/>
              </a:ext>
            </a:extLst>
          </p:cNvPr>
          <p:cNvSpPr/>
          <p:nvPr/>
        </p:nvSpPr>
        <p:spPr>
          <a:xfrm>
            <a:off x="15034132" y="6062794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45;g2670baffbb0_0_21">
            <a:extLst>
              <a:ext uri="{FF2B5EF4-FFF2-40B4-BE49-F238E27FC236}">
                <a16:creationId xmlns:a16="http://schemas.microsoft.com/office/drawing/2014/main" id="{D0C0A99E-FB03-3B71-113A-B2D97F2BC8B6}"/>
              </a:ext>
            </a:extLst>
          </p:cNvPr>
          <p:cNvSpPr/>
          <p:nvPr/>
        </p:nvSpPr>
        <p:spPr>
          <a:xfrm>
            <a:off x="15358022" y="6335844"/>
            <a:ext cx="978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05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46;g2670baffbb0_0_21">
            <a:extLst>
              <a:ext uri="{FF2B5EF4-FFF2-40B4-BE49-F238E27FC236}">
                <a16:creationId xmlns:a16="http://schemas.microsoft.com/office/drawing/2014/main" id="{5EEDB180-715A-05E7-4111-B49AAC0705F6}"/>
              </a:ext>
            </a:extLst>
          </p:cNvPr>
          <p:cNvSpPr/>
          <p:nvPr/>
        </p:nvSpPr>
        <p:spPr>
          <a:xfrm>
            <a:off x="16863160" y="331149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7;g2670baffbb0_0_21">
            <a:extLst>
              <a:ext uri="{FF2B5EF4-FFF2-40B4-BE49-F238E27FC236}">
                <a16:creationId xmlns:a16="http://schemas.microsoft.com/office/drawing/2014/main" id="{277D3CA1-2C43-DDEF-10FB-863E239C0864}"/>
              </a:ext>
            </a:extLst>
          </p:cNvPr>
          <p:cNvSpPr/>
          <p:nvPr/>
        </p:nvSpPr>
        <p:spPr>
          <a:xfrm>
            <a:off x="16885232" y="6575586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Huggingface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49;g2670baffbb0_0_21">
            <a:extLst>
              <a:ext uri="{FF2B5EF4-FFF2-40B4-BE49-F238E27FC236}">
                <a16:creationId xmlns:a16="http://schemas.microsoft.com/office/drawing/2014/main" id="{0B6C4B0E-34BB-CEE6-DE0B-143C76F361C6}"/>
              </a:ext>
            </a:extLst>
          </p:cNvPr>
          <p:cNvSpPr/>
          <p:nvPr/>
        </p:nvSpPr>
        <p:spPr>
          <a:xfrm>
            <a:off x="15034132" y="601024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50;g2670baffbb0_0_21" descr=" ">
            <a:extLst>
              <a:ext uri="{FF2B5EF4-FFF2-40B4-BE49-F238E27FC236}">
                <a16:creationId xmlns:a16="http://schemas.microsoft.com/office/drawing/2014/main" id="{D9705C67-E4B3-AB67-08C0-6CD8AB0F37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4132" y="601024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1;g2670baffbb0_0_21">
            <a:extLst>
              <a:ext uri="{FF2B5EF4-FFF2-40B4-BE49-F238E27FC236}">
                <a16:creationId xmlns:a16="http://schemas.microsoft.com/office/drawing/2014/main" id="{13990A57-7752-DE4D-A538-E75732781C49}"/>
              </a:ext>
            </a:extLst>
          </p:cNvPr>
          <p:cNvSpPr/>
          <p:nvPr/>
        </p:nvSpPr>
        <p:spPr>
          <a:xfrm>
            <a:off x="15034132" y="8780594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2;g2670baffbb0_0_21">
            <a:extLst>
              <a:ext uri="{FF2B5EF4-FFF2-40B4-BE49-F238E27FC236}">
                <a16:creationId xmlns:a16="http://schemas.microsoft.com/office/drawing/2014/main" id="{26ED6FDC-34AB-C1CE-0B97-AB0338AB623D}"/>
              </a:ext>
            </a:extLst>
          </p:cNvPr>
          <p:cNvSpPr/>
          <p:nvPr/>
        </p:nvSpPr>
        <p:spPr>
          <a:xfrm>
            <a:off x="15338970" y="9053644"/>
            <a:ext cx="10161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06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53;g2670baffbb0_0_21">
            <a:extLst>
              <a:ext uri="{FF2B5EF4-FFF2-40B4-BE49-F238E27FC236}">
                <a16:creationId xmlns:a16="http://schemas.microsoft.com/office/drawing/2014/main" id="{69AF979E-F0D1-21A6-602E-328C28BE9661}"/>
              </a:ext>
            </a:extLst>
          </p:cNvPr>
          <p:cNvSpPr/>
          <p:nvPr/>
        </p:nvSpPr>
        <p:spPr>
          <a:xfrm>
            <a:off x="16863160" y="602929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54;g2670baffbb0_0_21">
            <a:extLst>
              <a:ext uri="{FF2B5EF4-FFF2-40B4-BE49-F238E27FC236}">
                <a16:creationId xmlns:a16="http://schemas.microsoft.com/office/drawing/2014/main" id="{2E40AE35-07FF-4146-D7AB-826E43C138F4}"/>
              </a:ext>
            </a:extLst>
          </p:cNvPr>
          <p:cNvSpPr/>
          <p:nvPr/>
        </p:nvSpPr>
        <p:spPr>
          <a:xfrm>
            <a:off x="16910052" y="9254802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Demo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56;g2670baffbb0_0_21">
            <a:extLst>
              <a:ext uri="{FF2B5EF4-FFF2-40B4-BE49-F238E27FC236}">
                <a16:creationId xmlns:a16="http://schemas.microsoft.com/office/drawing/2014/main" id="{4C13921D-9A14-5D1D-DD44-99BE20D5D35A}"/>
              </a:ext>
            </a:extLst>
          </p:cNvPr>
          <p:cNvSpPr/>
          <p:nvPr/>
        </p:nvSpPr>
        <p:spPr>
          <a:xfrm>
            <a:off x="15034132" y="872804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9;g2670baffbb0_0_21">
            <a:extLst>
              <a:ext uri="{FF2B5EF4-FFF2-40B4-BE49-F238E27FC236}">
                <a16:creationId xmlns:a16="http://schemas.microsoft.com/office/drawing/2014/main" id="{4F747A0B-F7D4-309B-71C0-FCCB3EC2F7C9}"/>
              </a:ext>
            </a:extLst>
          </p:cNvPr>
          <p:cNvSpPr/>
          <p:nvPr/>
        </p:nvSpPr>
        <p:spPr>
          <a:xfrm>
            <a:off x="15332619" y="9001097"/>
            <a:ext cx="10287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60;g2670baffbb0_0_21">
            <a:extLst>
              <a:ext uri="{FF2B5EF4-FFF2-40B4-BE49-F238E27FC236}">
                <a16:creationId xmlns:a16="http://schemas.microsoft.com/office/drawing/2014/main" id="{0344AC68-A7B4-7EE3-59FE-291AE8DF68AC}"/>
              </a:ext>
            </a:extLst>
          </p:cNvPr>
          <p:cNvSpPr/>
          <p:nvPr/>
        </p:nvSpPr>
        <p:spPr>
          <a:xfrm>
            <a:off x="16863160" y="874709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70;g2670baffbb0_0_21">
            <a:extLst>
              <a:ext uri="{FF2B5EF4-FFF2-40B4-BE49-F238E27FC236}">
                <a16:creationId xmlns:a16="http://schemas.microsoft.com/office/drawing/2014/main" id="{23976C6E-4FE2-CB45-B3FC-20469FA849D8}"/>
              </a:ext>
            </a:extLst>
          </p:cNvPr>
          <p:cNvSpPr/>
          <p:nvPr/>
        </p:nvSpPr>
        <p:spPr>
          <a:xfrm>
            <a:off x="14288544" y="3888640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71;g2670baffbb0_0_21" descr=" ">
            <a:extLst>
              <a:ext uri="{FF2B5EF4-FFF2-40B4-BE49-F238E27FC236}">
                <a16:creationId xmlns:a16="http://schemas.microsoft.com/office/drawing/2014/main" id="{A70CE0E8-EDC6-BDF3-61E9-C718FC5E50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05942" y="5446809"/>
            <a:ext cx="9322965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72;g2670baffbb0_0_21">
            <a:extLst>
              <a:ext uri="{FF2B5EF4-FFF2-40B4-BE49-F238E27FC236}">
                <a16:creationId xmlns:a16="http://schemas.microsoft.com/office/drawing/2014/main" id="{7FA56034-1FA6-2090-FBEA-BE35F4954549}"/>
              </a:ext>
            </a:extLst>
          </p:cNvPr>
          <p:cNvSpPr/>
          <p:nvPr/>
        </p:nvSpPr>
        <p:spPr>
          <a:xfrm>
            <a:off x="14288544" y="6606440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73;g2670baffbb0_0_21" descr=" ">
            <a:extLst>
              <a:ext uri="{FF2B5EF4-FFF2-40B4-BE49-F238E27FC236}">
                <a16:creationId xmlns:a16="http://schemas.microsoft.com/office/drawing/2014/main" id="{1D2C9499-8DF9-1330-6DC0-3A398F97C3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26426" y="8184045"/>
            <a:ext cx="932296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75;g2670baffbb0_0_21" descr=" ">
            <a:extLst>
              <a:ext uri="{FF2B5EF4-FFF2-40B4-BE49-F238E27FC236}">
                <a16:creationId xmlns:a16="http://schemas.microsoft.com/office/drawing/2014/main" id="{3FA22070-184F-37B1-D0E7-2C366603CD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6200000" flipV="1">
            <a:off x="11254495" y="6815174"/>
            <a:ext cx="6530847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6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  <p:bldP spid="23" grpId="0"/>
      <p:bldP spid="26" grpId="0"/>
      <p:bldP spid="38" grpId="0"/>
      <p:bldP spid="40" grpId="0"/>
      <p:bldP spid="62" grpId="0" animBg="1"/>
      <p:bldP spid="76" grpId="0"/>
      <p:bldP spid="77" grpId="0"/>
      <p:bldP spid="78" grpId="0"/>
      <p:bldP spid="79" grpId="0"/>
      <p:bldP spid="80" grpId="0"/>
      <p:bldP spid="82" grpId="0" animBg="1"/>
      <p:bldP spid="83" grpId="0"/>
      <p:bldP spid="84" grpId="0"/>
      <p:bldP spid="85" grpId="0"/>
      <p:bldP spid="86" grpId="0"/>
      <p:bldP spid="88" grpId="0" animBg="1"/>
      <p:bldP spid="89" grpId="0"/>
      <p:bldP spid="90" grpId="0"/>
      <p:bldP spid="91" grpId="0"/>
      <p:bldP spid="92" grpId="0" animBg="1"/>
      <p:bldP spid="93" grpId="0"/>
      <p:bldP spid="94" grpId="0"/>
      <p:bldP spid="95" grpId="0"/>
      <p:bldP spid="97" grpId="0"/>
      <p:bldP spid="99" grpId="0"/>
      <p:bldP spid="100" grpId="0"/>
      <p:bldP spid="102" grpId="0" animBg="1"/>
      <p:bldP spid="103" grpId="0"/>
      <p:bldP spid="104" grpId="0"/>
      <p:bldP spid="105" grpId="0"/>
      <p:bldP spid="106" grpId="0"/>
      <p:bldP spid="108" grpId="0" animBg="1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2670baffbb0_0_62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1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670baffbb0_0_6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49A18-BAC2-F1D3-2E8B-83765F064B90}"/>
              </a:ext>
            </a:extLst>
          </p:cNvPr>
          <p:cNvSpPr txBox="1"/>
          <p:nvPr/>
        </p:nvSpPr>
        <p:spPr>
          <a:xfrm>
            <a:off x="364434" y="517556"/>
            <a:ext cx="149586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6000" b="1" i="0" u="sng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Multilingual Speech Recognition Model</a:t>
            </a:r>
            <a:endParaRPr lang="en-US" sz="60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CDDAD-2345-01D5-A2D8-25A0C2A3CCFF}"/>
              </a:ext>
            </a:extLst>
          </p:cNvPr>
          <p:cNvSpPr txBox="1"/>
          <p:nvPr/>
        </p:nvSpPr>
        <p:spPr>
          <a:xfrm>
            <a:off x="1386344" y="1726062"/>
            <a:ext cx="23000677" cy="1106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Diversity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Capable of understanding and transcribing speech in multiple languages.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 Understanding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accents, dialects, and speech patterns across different languages.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Relies on large, diverse datasets of spoken language paired with text transcriptions.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Employs specialized architectures for efficient multilingual speech recognition.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Performance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addressed through data augmentation and language-specific fine-tuning.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in virtual assistants, customer service automation, and multilingual transcription services.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670baffbb0_0_72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8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670baffbb0_0_7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g2670baffbb0_0_72" descr=" 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2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6512021" y="1765300"/>
            <a:ext cx="7520919" cy="101787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670baffbb0_0_72"/>
          <p:cNvSpPr/>
          <p:nvPr/>
        </p:nvSpPr>
        <p:spPr>
          <a:xfrm>
            <a:off x="3772371" y="1765300"/>
            <a:ext cx="78750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670baffbb0_0_72"/>
          <p:cNvSpPr/>
          <p:nvPr/>
        </p:nvSpPr>
        <p:spPr>
          <a:xfrm>
            <a:off x="3772371" y="1765300"/>
            <a:ext cx="1016100" cy="1016100"/>
          </a:xfrm>
          <a:prstGeom prst="roundRect">
            <a:avLst>
              <a:gd name="adj" fmla="val 1251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g2670baffbb0_0_7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2371" y="1765300"/>
            <a:ext cx="1016127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670baffbb0_0_72"/>
          <p:cNvSpPr/>
          <p:nvPr/>
        </p:nvSpPr>
        <p:spPr>
          <a:xfrm>
            <a:off x="3772371" y="3086100"/>
            <a:ext cx="7875000" cy="3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670baffbb0_0_72"/>
          <p:cNvSpPr/>
          <p:nvPr/>
        </p:nvSpPr>
        <p:spPr>
          <a:xfrm>
            <a:off x="3772371" y="7277100"/>
            <a:ext cx="78750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670baffbb0_0_72"/>
          <p:cNvSpPr/>
          <p:nvPr/>
        </p:nvSpPr>
        <p:spPr>
          <a:xfrm>
            <a:off x="3772371" y="7277100"/>
            <a:ext cx="1016100" cy="1016100"/>
          </a:xfrm>
          <a:prstGeom prst="roundRect">
            <a:avLst>
              <a:gd name="adj" fmla="val 1251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g2670baffbb0_0_7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2371" y="7277100"/>
            <a:ext cx="1016127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670baffbb0_0_72"/>
          <p:cNvSpPr/>
          <p:nvPr/>
        </p:nvSpPr>
        <p:spPr>
          <a:xfrm>
            <a:off x="3772371" y="8597900"/>
            <a:ext cx="7875000" cy="3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11913-9DBF-ACBF-55B7-4A357EF83268}"/>
              </a:ext>
            </a:extLst>
          </p:cNvPr>
          <p:cNvSpPr txBox="1"/>
          <p:nvPr/>
        </p:nvSpPr>
        <p:spPr>
          <a:xfrm>
            <a:off x="1009651" y="563451"/>
            <a:ext cx="12195312" cy="120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90170" algn="l"/>
              </a:tabLst>
            </a:pPr>
            <a:r>
              <a:rPr lang="en-IN" sz="5400" b="1" i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RAG Model:</a:t>
            </a:r>
            <a:endParaRPr lang="en-IN" sz="4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ACEB76E-4F38-30A0-39DB-1B3AD4B8B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292" y="1957266"/>
            <a:ext cx="20930445" cy="1071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Combines retrieval-based methods with generative models for enhanced performance in multilingual speech recognition.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Retrieves relevant instances from a multilingual speech data repository during inference.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Improves accuracy in translating or transcribing incoming speech inputs by leveraging both retrieval and generation techniques.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Handles diverse languages and accents more effectively, enhancing overall system accuracy and resilience.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5;g2670baffbb0_0_94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78794-CB6B-AB32-C1C9-8995B064119D}"/>
              </a:ext>
            </a:extLst>
          </p:cNvPr>
          <p:cNvSpPr txBox="1"/>
          <p:nvPr/>
        </p:nvSpPr>
        <p:spPr>
          <a:xfrm>
            <a:off x="1360967" y="2608011"/>
            <a:ext cx="22222047" cy="975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Whisper is a versatile Transformer-based model for speech processing tasks.</a:t>
            </a:r>
          </a:p>
          <a:p>
            <a:pPr>
              <a:lnSpc>
                <a:spcPct val="200000"/>
              </a:lnSpc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Integrates multilingual speech recognition, translation, language identification, and voice activity detection.</a:t>
            </a:r>
          </a:p>
          <a:p>
            <a:pPr>
              <a:lnSpc>
                <a:spcPct val="200000"/>
              </a:lnSpc>
            </a:pPr>
            <a:r>
              <a:rPr lang="en-GB" sz="4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 and Features:</a:t>
            </a:r>
            <a:endParaRPr lang="en-GB" sz="4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Transformer architecture optimized for sequential data processing.</a:t>
            </a:r>
          </a:p>
          <a:p>
            <a:pPr marL="1028700" lvl="1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GB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Multitask Training: Handles speech recognition, translation, and identification concurrently.</a:t>
            </a:r>
          </a:p>
          <a:p>
            <a:pPr marL="1028700" lvl="1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and Language Support: Supports diverse languages via task specifiers and classification targets.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283D4-DFC9-BD0D-BD9B-33624BF5FEAE}"/>
              </a:ext>
            </a:extLst>
          </p:cNvPr>
          <p:cNvSpPr txBox="1"/>
          <p:nvPr/>
        </p:nvSpPr>
        <p:spPr>
          <a:xfrm>
            <a:off x="960031" y="1276099"/>
            <a:ext cx="12195544" cy="1123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90170" algn="l"/>
              </a:tabLst>
            </a:pPr>
            <a:r>
              <a:rPr lang="en-IN" sz="5000" b="1" i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Multilingual Whisper:</a:t>
            </a:r>
            <a:endParaRPr lang="en-IN" sz="50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A6756-E459-7507-2DFE-758FA7F96DEE}"/>
              </a:ext>
            </a:extLst>
          </p:cNvPr>
          <p:cNvSpPr txBox="1"/>
          <p:nvPr/>
        </p:nvSpPr>
        <p:spPr>
          <a:xfrm>
            <a:off x="963575" y="7359217"/>
            <a:ext cx="12192000" cy="1396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5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GB" sz="5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5;g2670baffbb0_0_94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C807862-B95F-62B0-C449-1F1C5E684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26" y="1601954"/>
            <a:ext cx="22288499" cy="4033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85800" marR="0" lvl="0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Sizes: Tiny, Base, Small, Medium, Large optimized for different tasks and resource constraints.</a:t>
            </a:r>
          </a:p>
          <a:p>
            <a:pPr marL="685800" marR="0" lvl="0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Metrics: Evaluates Word Error Rates (WER), Character Error Rates (CER), BLEU scores across datasets and languages.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3EAA7-997A-8F3D-29E6-144DFA2F24B3}"/>
              </a:ext>
            </a:extLst>
          </p:cNvPr>
          <p:cNvSpPr txBox="1"/>
          <p:nvPr/>
        </p:nvSpPr>
        <p:spPr>
          <a:xfrm>
            <a:off x="781050" y="657316"/>
            <a:ext cx="1234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800" b="1" i="1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Performance:</a:t>
            </a:r>
            <a:endParaRPr kumimoji="0" lang="en-US" altLang="en-US" sz="4800" b="0" i="1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CF0AB2-80D2-196F-E1D1-DB7421548914}"/>
              </a:ext>
            </a:extLst>
          </p:cNvPr>
          <p:cNvSpPr txBox="1"/>
          <p:nvPr/>
        </p:nvSpPr>
        <p:spPr>
          <a:xfrm>
            <a:off x="1317626" y="7240394"/>
            <a:ext cx="21047074" cy="606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Command-Line Interface (CLI) Usage:</a:t>
            </a:r>
          </a:p>
          <a:p>
            <a:pPr marL="1143000" marR="0" lvl="1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Transcription: whisper audio.wav --model medium.</a:t>
            </a:r>
          </a:p>
          <a:p>
            <a:pPr marL="1143000" marR="0" lvl="1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Specific Options: --language Japanese, --task translate.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Integration:</a:t>
            </a:r>
          </a:p>
          <a:p>
            <a:pPr marL="1143000" marR="0" lvl="1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Loading: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whisper.load_model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("base").</a:t>
            </a:r>
          </a:p>
          <a:p>
            <a:pPr marL="1143000" marR="0" lvl="1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 in Python: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model.transcribe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("audio.mp3").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AC15D-797A-F6E0-2212-38EB8EC91936}"/>
              </a:ext>
            </a:extLst>
          </p:cNvPr>
          <p:cNvSpPr txBox="1"/>
          <p:nvPr/>
        </p:nvSpPr>
        <p:spPr>
          <a:xfrm>
            <a:off x="781050" y="5959224"/>
            <a:ext cx="12192000" cy="1108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1" i="1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Usage:</a:t>
            </a:r>
            <a:endParaRPr lang="en-US" altLang="en-US" sz="5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670baffbb0_0_12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670baffbb0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670baffbb0_0_125"/>
          <p:cNvSpPr/>
          <p:nvPr/>
        </p:nvSpPr>
        <p:spPr>
          <a:xfrm>
            <a:off x="7278010" y="2882900"/>
            <a:ext cx="9831000" cy="79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670baffbb0_0_125"/>
          <p:cNvSpPr/>
          <p:nvPr/>
        </p:nvSpPr>
        <p:spPr>
          <a:xfrm>
            <a:off x="7278010" y="2882900"/>
            <a:ext cx="10034400" cy="7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670baffbb0_0_125"/>
          <p:cNvSpPr/>
          <p:nvPr/>
        </p:nvSpPr>
        <p:spPr>
          <a:xfrm>
            <a:off x="13019127" y="10198100"/>
            <a:ext cx="42423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ntico"/>
              <a:buNone/>
            </a:pP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DF036-97ED-3D49-59EF-A538B38E0530}"/>
              </a:ext>
            </a:extLst>
          </p:cNvPr>
          <p:cNvSpPr txBox="1"/>
          <p:nvPr/>
        </p:nvSpPr>
        <p:spPr>
          <a:xfrm>
            <a:off x="2504424" y="1860121"/>
            <a:ext cx="16630650" cy="9138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6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  <a:endParaRPr lang="en-GB" sz="6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text generation across diverse languages.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Seamless language switching and adaptation.</a:t>
            </a:r>
          </a:p>
          <a:p>
            <a:pPr>
              <a:lnSpc>
                <a:spcPct val="200000"/>
              </a:lnSpc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with low-resource languages or dialects.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of fine-tuning for diverse tasks and languages.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624</Words>
  <Application>Microsoft Office PowerPoint</Application>
  <PresentationFormat>Custom</PresentationFormat>
  <Paragraphs>117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Arial</vt:lpstr>
      <vt:lpstr>Quantico</vt:lpstr>
      <vt:lpstr>Bradley Hand ITC</vt:lpstr>
      <vt:lpstr>Wingdings</vt:lpstr>
      <vt:lpstr>Times New Roman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Gokulakrishnan kanagasabapathy</cp:lastModifiedBy>
  <cp:revision>14</cp:revision>
  <dcterms:created xsi:type="dcterms:W3CDTF">2024-01-30T00:53:32Z</dcterms:created>
  <dcterms:modified xsi:type="dcterms:W3CDTF">2024-06-21T16:23:26Z</dcterms:modified>
</cp:coreProperties>
</file>